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dirty="0"/>
              <a:t>ЛЕКЦИЯ 5 ПОКРОВЫ ТЕЛА И ИХ ПРОИЗВОДНЫЕ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1752600"/>
          </a:xfrm>
        </p:spPr>
        <p:txBody>
          <a:bodyPr/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1 Структура и функции покровов тела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2 Производные покровов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чешуек бабочек</a:t>
            </a:r>
            <a:endParaRPr lang="ru-RU" b="1" dirty="0"/>
          </a:p>
        </p:txBody>
      </p:sp>
      <p:pic>
        <p:nvPicPr>
          <p:cNvPr id="8194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3630"/>
            <a:ext cx="4320480" cy="44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6066"/>
            <a:ext cx="3888432" cy="45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Пахучие и ароматические железы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334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528392" cy="49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Отпугивающие железы</a:t>
            </a:r>
            <a:endParaRPr lang="ru-RU" dirty="0"/>
          </a:p>
        </p:txBody>
      </p:sp>
      <p:pic>
        <p:nvPicPr>
          <p:cNvPr id="10242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312368" cy="5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7080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3394348" cy="24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Восковые и лаковые железы</a:t>
            </a:r>
            <a:endParaRPr lang="ru-RU" dirty="0"/>
          </a:p>
        </p:txBody>
      </p:sp>
      <p:pic>
        <p:nvPicPr>
          <p:cNvPr id="11266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203848" cy="5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49477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784976" cy="47667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Шелкоотделительные, или </a:t>
            </a:r>
            <a:r>
              <a:rPr lang="ru-RU" sz="2800" b="1" dirty="0" smtClean="0"/>
              <a:t>прядильные железы</a:t>
            </a:r>
            <a:endParaRPr lang="ru-RU" sz="2800" dirty="0"/>
          </a:p>
        </p:txBody>
      </p:sp>
      <p:pic>
        <p:nvPicPr>
          <p:cNvPr id="12290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9426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305751" cy="31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6876256" cy="65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72" y="202630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Аллотрофические</a:t>
            </a:r>
            <a:r>
              <a:rPr lang="ru-RU" b="1" dirty="0"/>
              <a:t> железы</a:t>
            </a:r>
            <a:endParaRPr lang="ru-RU" dirty="0"/>
          </a:p>
        </p:txBody>
      </p:sp>
      <p:pic>
        <p:nvPicPr>
          <p:cNvPr id="1433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84784"/>
            <a:ext cx="402100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747" y="1916832"/>
            <a:ext cx="4988741" cy="29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Феромон</a:t>
            </a:r>
            <a:r>
              <a:rPr lang="be-BY" b="1" dirty="0"/>
              <a:t>н</a:t>
            </a:r>
            <a:r>
              <a:rPr lang="ru-RU" b="1" dirty="0" err="1"/>
              <a:t>ы</a:t>
            </a:r>
            <a:r>
              <a:rPr lang="be-BY" b="1" dirty="0" smtClean="0"/>
              <a:t>е железы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6384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952328" cy="503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77098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кутикулы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832648" cy="55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36" y="202630"/>
            <a:ext cx="541094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хитина</a:t>
            </a:r>
            <a:endParaRPr lang="ru-RU" b="1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493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272" y="116632"/>
            <a:ext cx="685110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Слои </a:t>
            </a:r>
            <a:r>
              <a:rPr lang="ru-RU" b="1" dirty="0" err="1" smtClean="0"/>
              <a:t>эпикутикулы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а) </a:t>
            </a:r>
            <a:r>
              <a:rPr lang="ru-RU" i="1" dirty="0" smtClean="0"/>
              <a:t>цементный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dirty="0"/>
              <a:t>б) </a:t>
            </a:r>
            <a:r>
              <a:rPr lang="ru-RU" i="1" dirty="0"/>
              <a:t>восковой</a:t>
            </a:r>
            <a:r>
              <a:rPr lang="ru-RU" dirty="0"/>
              <a:t> </a:t>
            </a:r>
            <a:r>
              <a:rPr lang="ru-RU" dirty="0" smtClean="0"/>
              <a:t>выделяют </a:t>
            </a:r>
            <a:r>
              <a:rPr lang="ru-RU" dirty="0"/>
              <a:t>несколько зон: </a:t>
            </a:r>
          </a:p>
          <a:p>
            <a:pPr>
              <a:buNone/>
            </a:pPr>
            <a:r>
              <a:rPr lang="ru-RU" dirty="0"/>
              <a:t>- мономолекулярный </a:t>
            </a:r>
            <a:r>
              <a:rPr lang="ru-RU" dirty="0" smtClean="0"/>
              <a:t>слой; </a:t>
            </a:r>
            <a:endParaRPr lang="ru-RU" dirty="0"/>
          </a:p>
          <a:p>
            <a:pPr>
              <a:buNone/>
            </a:pPr>
            <a:r>
              <a:rPr lang="ru-RU" dirty="0"/>
              <a:t>- </a:t>
            </a:r>
            <a:r>
              <a:rPr lang="ru-RU" dirty="0" smtClean="0"/>
              <a:t>средний;</a:t>
            </a:r>
            <a:endParaRPr lang="ru-RU" dirty="0"/>
          </a:p>
          <a:p>
            <a:pPr>
              <a:buNone/>
            </a:pPr>
            <a:r>
              <a:rPr lang="ru-RU" dirty="0"/>
              <a:t>- внешняя </a:t>
            </a:r>
            <a:r>
              <a:rPr lang="ru-RU" dirty="0" smtClean="0"/>
              <a:t>зона</a:t>
            </a:r>
            <a:endParaRPr lang="ru-RU" dirty="0"/>
          </a:p>
          <a:p>
            <a:pPr>
              <a:buNone/>
            </a:pPr>
            <a:r>
              <a:rPr lang="ru-RU" dirty="0"/>
              <a:t>в) </a:t>
            </a:r>
            <a:r>
              <a:rPr lang="ru-RU" i="1" dirty="0" err="1" smtClean="0"/>
              <a:t>полифеноловый</a:t>
            </a:r>
            <a:endParaRPr lang="ru-RU" dirty="0"/>
          </a:p>
          <a:p>
            <a:pPr>
              <a:buNone/>
            </a:pPr>
            <a:r>
              <a:rPr lang="ru-RU" dirty="0"/>
              <a:t>г) </a:t>
            </a:r>
            <a:r>
              <a:rPr lang="ru-RU" i="1" dirty="0" err="1" smtClean="0"/>
              <a:t>кутикулиновый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9512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Генезис кутикулы</a:t>
            </a:r>
            <a:endParaRPr lang="ru-RU" b="1" dirty="0"/>
          </a:p>
        </p:txBody>
      </p:sp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418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-27384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Микроскульптура кутикулы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902592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116632"/>
            <a:ext cx="555496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Кутикулярные</a:t>
            </a:r>
            <a:r>
              <a:rPr lang="ru-RU" b="1" dirty="0" smtClean="0"/>
              <a:t> выросты</a:t>
            </a:r>
            <a:endParaRPr lang="ru-RU" b="1" dirty="0"/>
          </a:p>
        </p:txBody>
      </p:sp>
      <p:pic>
        <p:nvPicPr>
          <p:cNvPr id="5122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76864" cy="5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24842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625548" cy="34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062" y="260648"/>
            <a:ext cx="457338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317354" cy="331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орсальная п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57933"/>
            <a:ext cx="26518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3304" y="0"/>
            <a:ext cx="6347048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Щетинки и чешуйки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3965" y="2780928"/>
            <a:ext cx="3460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Щетинки и </a:t>
            </a:r>
            <a:r>
              <a:rPr lang="ru-RU" dirty="0" err="1"/>
              <a:t>щетинконосные</a:t>
            </a:r>
            <a:r>
              <a:rPr lang="ru-RU" dirty="0"/>
              <a:t> поры</a:t>
            </a:r>
          </a:p>
        </p:txBody>
      </p:sp>
      <p:pic>
        <p:nvPicPr>
          <p:cNvPr id="7171" name="Picture 3" descr="чешуйки бабо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520280" cy="27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7573" y="587727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Чешуйки бабочек</a:t>
            </a:r>
          </a:p>
        </p:txBody>
      </p:sp>
      <p:pic>
        <p:nvPicPr>
          <p:cNvPr id="7172" name="Picture 4" descr="чешуйки жу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141" y="3212976"/>
            <a:ext cx="53126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08104" y="5877272"/>
            <a:ext cx="171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Чешуйки жуков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EBBCBFF-3D39-4327-924E-6BB0556707DF}"/>
</file>

<file path=customXml/itemProps2.xml><?xml version="1.0" encoding="utf-8"?>
<ds:datastoreItem xmlns:ds="http://schemas.openxmlformats.org/officeDocument/2006/customXml" ds:itemID="{239C30F9-BDB7-4B19-BA4E-A7EA3C3E82C5}"/>
</file>

<file path=customXml/itemProps3.xml><?xml version="1.0" encoding="utf-8"?>
<ds:datastoreItem xmlns:ds="http://schemas.openxmlformats.org/officeDocument/2006/customXml" ds:itemID="{C5A7C267-F03F-4985-B779-C2B5014D3D6D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ЛЕКЦИЯ 5 ПОКРОВЫ ТЕЛА И ИХ ПРОИЗВОДНЫЕ</vt:lpstr>
      <vt:lpstr>Схема кутикулы</vt:lpstr>
      <vt:lpstr>Структура хитина</vt:lpstr>
      <vt:lpstr>Слои эпикутикулы</vt:lpstr>
      <vt:lpstr>Генезис кутикулы</vt:lpstr>
      <vt:lpstr>Микроскульптура кутикулы</vt:lpstr>
      <vt:lpstr>Кутикулярные выросты</vt:lpstr>
      <vt:lpstr>Слайд 8</vt:lpstr>
      <vt:lpstr>Щетинки и чешуйки</vt:lpstr>
      <vt:lpstr>Формирование чешуек бабочек</vt:lpstr>
      <vt:lpstr>Пахучие и ароматические железы</vt:lpstr>
      <vt:lpstr>Отпугивающие железы</vt:lpstr>
      <vt:lpstr>Восковые и лаковые железы</vt:lpstr>
      <vt:lpstr>Шелкоотделительные, или прядильные железы</vt:lpstr>
      <vt:lpstr>Слайд 15</vt:lpstr>
      <vt:lpstr>Аллотрофические железы</vt:lpstr>
      <vt:lpstr>Феромонные железы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ПОКРОВЫ ТЕЛА И ИХ ПРОИЗВОДНЫЕ</dc:title>
  <dc:creator>DNA7 X86</dc:creator>
  <cp:lastModifiedBy>DNA7 X86</cp:lastModifiedBy>
  <cp:revision>18</cp:revision>
  <dcterms:created xsi:type="dcterms:W3CDTF">2012-02-04T16:45:19Z</dcterms:created>
  <dcterms:modified xsi:type="dcterms:W3CDTF">2012-02-04T17:31:11Z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